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1" r:id="rId10"/>
    <p:sldId id="262" r:id="rId11"/>
    <p:sldId id="263" r:id="rId12"/>
    <p:sldId id="264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 Bold Italic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Futura" panose="020B0604020202020204" charset="0"/>
      <p:regular r:id="rId20"/>
    </p:embeddedFont>
    <p:embeddedFont>
      <p:font typeface="Canva Sans" panose="020B0604020202020204" charset="0"/>
      <p:regular r:id="rId21"/>
    </p:embeddedFont>
    <p:embeddedFont>
      <p:font typeface="Futura Ultra-Bold" panose="020B0604020202020204" charset="0"/>
      <p:regular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svg"/><Relationship Id="rId10" Type="http://schemas.openxmlformats.org/officeDocument/2006/relationships/image" Target="../media/image3.jpe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18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321440"/>
            <a:ext cx="18779519" cy="10919470"/>
          </a:xfrm>
          <a:custGeom>
            <a:avLst/>
            <a:gdLst/>
            <a:ahLst/>
            <a:cxnLst/>
            <a:rect l="l" t="t" r="r" b="b"/>
            <a:pathLst>
              <a:path w="18779519" h="10919470">
                <a:moveTo>
                  <a:pt x="0" y="0"/>
                </a:moveTo>
                <a:lnTo>
                  <a:pt x="18779518" y="0"/>
                </a:lnTo>
                <a:lnTo>
                  <a:pt x="18779518" y="10919469"/>
                </a:lnTo>
                <a:lnTo>
                  <a:pt x="0" y="1091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87429" y="1873558"/>
            <a:ext cx="6537265" cy="6539827"/>
            <a:chOff x="0" y="0"/>
            <a:chExt cx="8716353" cy="87197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16391" cy="8719820"/>
            </a:xfrm>
            <a:custGeom>
              <a:avLst/>
              <a:gdLst/>
              <a:ahLst/>
              <a:cxnLst/>
              <a:rect l="l" t="t" r="r" b="b"/>
              <a:pathLst>
                <a:path w="8716391" h="8719820">
                  <a:moveTo>
                    <a:pt x="4358132" y="0"/>
                  </a:moveTo>
                  <a:cubicBezTo>
                    <a:pt x="1951228" y="0"/>
                    <a:pt x="0" y="1951990"/>
                    <a:pt x="0" y="4359910"/>
                  </a:cubicBezTo>
                  <a:cubicBezTo>
                    <a:pt x="0" y="6767830"/>
                    <a:pt x="1951228" y="8719820"/>
                    <a:pt x="4358132" y="8719820"/>
                  </a:cubicBezTo>
                  <a:cubicBezTo>
                    <a:pt x="6765036" y="8719820"/>
                    <a:pt x="8716391" y="6767830"/>
                    <a:pt x="8716391" y="4359910"/>
                  </a:cubicBezTo>
                  <a:cubicBezTo>
                    <a:pt x="8716391" y="1951989"/>
                    <a:pt x="6765036" y="0"/>
                    <a:pt x="4358132" y="0"/>
                  </a:cubicBezTo>
                  <a:close/>
                </a:path>
              </a:pathLst>
            </a:custGeom>
            <a:blipFill>
              <a:blip r:embed="rId4"/>
              <a:stretch>
                <a:fillRect l="-78442" r="-7841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2916" y="139646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0386" y="3079280"/>
            <a:ext cx="928076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4400" dirty="0" smtClean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Sayed Faisal </a:t>
            </a:r>
          </a:p>
          <a:p>
            <a:pPr algn="l">
              <a:lnSpc>
                <a:spcPts val="5249"/>
              </a:lnSpc>
            </a:pPr>
            <a:r>
              <a:rPr lang="en-US" sz="4400" dirty="0" smtClean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COHORT 10 AI</a:t>
            </a:r>
          </a:p>
          <a:p>
            <a:pPr algn="l">
              <a:lnSpc>
                <a:spcPts val="5249"/>
              </a:lnSpc>
            </a:pPr>
            <a:r>
              <a:rPr lang="en-US" sz="4400" dirty="0" smtClean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TRAINER</a:t>
            </a:r>
            <a:endParaRPr lang="en-US" sz="44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800" y="6190562"/>
            <a:ext cx="742950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31"/>
              </a:lnSpc>
            </a:pPr>
            <a:r>
              <a:rPr lang="en-US" sz="7109" b="1" dirty="0" smtClean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PredictaFridge</a:t>
            </a:r>
            <a:endParaRPr lang="en-US" sz="7109" b="1" dirty="0">
              <a:solidFill>
                <a:srgbClr val="FFFFFF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78247" y="2576360"/>
            <a:ext cx="5117935" cy="5599747"/>
            <a:chOff x="0" y="0"/>
            <a:chExt cx="5117935" cy="5599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7973" cy="5599684"/>
            </a:xfrm>
            <a:custGeom>
              <a:avLst/>
              <a:gdLst/>
              <a:ahLst/>
              <a:cxnLst/>
              <a:rect l="l" t="t" r="r" b="b"/>
              <a:pathLst>
                <a:path w="5117973" h="5599684">
                  <a:moveTo>
                    <a:pt x="0" y="0"/>
                  </a:moveTo>
                  <a:lnTo>
                    <a:pt x="0" y="5599684"/>
                  </a:lnTo>
                  <a:lnTo>
                    <a:pt x="5117973" y="5599684"/>
                  </a:lnTo>
                  <a:lnTo>
                    <a:pt x="5117973" y="0"/>
                  </a:lnTo>
                  <a:close/>
                </a:path>
              </a:pathLst>
            </a:custGeom>
            <a:solidFill>
              <a:srgbClr val="37298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956288" y="2576360"/>
            <a:ext cx="5117935" cy="5599747"/>
            <a:chOff x="0" y="0"/>
            <a:chExt cx="5117935" cy="55997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17973" cy="5599684"/>
            </a:xfrm>
            <a:custGeom>
              <a:avLst/>
              <a:gdLst/>
              <a:ahLst/>
              <a:cxnLst/>
              <a:rect l="l" t="t" r="r" b="b"/>
              <a:pathLst>
                <a:path w="5117973" h="5599684">
                  <a:moveTo>
                    <a:pt x="0" y="0"/>
                  </a:moveTo>
                  <a:lnTo>
                    <a:pt x="0" y="5599684"/>
                  </a:lnTo>
                  <a:lnTo>
                    <a:pt x="5117973" y="5599684"/>
                  </a:lnTo>
                  <a:lnTo>
                    <a:pt x="5117973" y="0"/>
                  </a:lnTo>
                  <a:close/>
                </a:path>
              </a:pathLst>
            </a:custGeom>
            <a:solidFill>
              <a:srgbClr val="37298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879981" y="2576360"/>
            <a:ext cx="5117935" cy="5599747"/>
            <a:chOff x="0" y="0"/>
            <a:chExt cx="5117935" cy="55997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17973" cy="5599684"/>
            </a:xfrm>
            <a:custGeom>
              <a:avLst/>
              <a:gdLst/>
              <a:ahLst/>
              <a:cxnLst/>
              <a:rect l="l" t="t" r="r" b="b"/>
              <a:pathLst>
                <a:path w="5117973" h="5599684">
                  <a:moveTo>
                    <a:pt x="0" y="0"/>
                  </a:moveTo>
                  <a:lnTo>
                    <a:pt x="0" y="5599684"/>
                  </a:lnTo>
                  <a:lnTo>
                    <a:pt x="5117973" y="5599684"/>
                  </a:lnTo>
                  <a:lnTo>
                    <a:pt x="5117973" y="0"/>
                  </a:lnTo>
                  <a:close/>
                </a:path>
              </a:pathLst>
            </a:custGeom>
            <a:solidFill>
              <a:srgbClr val="37298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234330" y="0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758171"/>
            <a:ext cx="318699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Whats Next?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6499" y="1133694"/>
            <a:ext cx="61084" cy="42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9"/>
              </a:lnSpc>
            </a:pPr>
            <a:r>
              <a:rPr lang="en-US" sz="1999" b="1" i="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3817" y="653396"/>
            <a:ext cx="319916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80187" y="2676382"/>
            <a:ext cx="215606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Freelance?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8491" y="2676382"/>
            <a:ext cx="1712643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Startup?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0234" y="2676382"/>
            <a:ext cx="943566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Job?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813946"/>
            <a:ext cx="4479912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dirty="0" smtClean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 had Preplan when I was joining this course because I to get in world wide market as boost my portfolio. </a:t>
            </a:r>
            <a:endParaRPr lang="en-US" sz="2299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467601" y="3756020"/>
            <a:ext cx="4103398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dirty="0" smtClean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Startup is my final vision after I have gain enough income and have Impressive Portfolio definitely I will create my startup</a:t>
            </a:r>
            <a:endParaRPr lang="en-US" sz="2299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244276" y="4224804"/>
            <a:ext cx="2444696" cy="4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Write 7 to 8 Lines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9118" y="1209894"/>
            <a:ext cx="4784550" cy="35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i="1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Fillonlyinthesectionyouwill choose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915400" y="7178983"/>
            <a:ext cx="9370819" cy="1028700"/>
            <a:chOff x="0" y="0"/>
            <a:chExt cx="9370809" cy="1028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70822" cy="1028700"/>
            </a:xfrm>
            <a:custGeom>
              <a:avLst/>
              <a:gdLst/>
              <a:ahLst/>
              <a:cxnLst/>
              <a:rect l="l" t="t" r="r" b="b"/>
              <a:pathLst>
                <a:path w="9370822" h="1028700">
                  <a:moveTo>
                    <a:pt x="0" y="0"/>
                  </a:moveTo>
                  <a:lnTo>
                    <a:pt x="9370822" y="0"/>
                  </a:lnTo>
                  <a:lnTo>
                    <a:pt x="9370822" y="1028700"/>
                  </a:lnTo>
                  <a:lnTo>
                    <a:pt x="0" y="1028700"/>
                  </a:lnTo>
                  <a:close/>
                </a:path>
              </a:pathLst>
            </a:custGeom>
            <a:solidFill>
              <a:srgbClr val="37298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134384" y="107737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71989"/>
            <a:ext cx="646662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Acknowledgement / 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63864" y="653396"/>
            <a:ext cx="319916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32057" y="2735380"/>
            <a:ext cx="5407447" cy="332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Thank you AKTI TEAM &amp; Trainer</a:t>
            </a:r>
          </a:p>
          <a:p>
            <a:pPr algn="just">
              <a:lnSpc>
                <a:spcPts val="3219"/>
              </a:lnSpc>
            </a:pPr>
            <a:r>
              <a:rPr lang="en-US" sz="2299" dirty="0" smtClean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Special Thank and respect to AKTI and our mam for being helpful all time. I am really appreciated by mam teaching method and presence of mind and conveying the message to student. No  doubt on her ability and experience in AI field. </a:t>
            </a:r>
            <a:endParaRPr lang="en-US" sz="2299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321440"/>
            <a:ext cx="18779519" cy="10919470"/>
          </a:xfrm>
          <a:custGeom>
            <a:avLst/>
            <a:gdLst/>
            <a:ahLst/>
            <a:cxnLst/>
            <a:rect l="l" t="t" r="r" b="b"/>
            <a:pathLst>
              <a:path w="18779519" h="10919470">
                <a:moveTo>
                  <a:pt x="0" y="0"/>
                </a:moveTo>
                <a:lnTo>
                  <a:pt x="18779518" y="0"/>
                </a:lnTo>
                <a:lnTo>
                  <a:pt x="18779518" y="10919469"/>
                </a:lnTo>
                <a:lnTo>
                  <a:pt x="0" y="1091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87429" y="1873558"/>
            <a:ext cx="6537265" cy="6539827"/>
            <a:chOff x="0" y="0"/>
            <a:chExt cx="8716353" cy="87197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16391" cy="8719820"/>
            </a:xfrm>
            <a:custGeom>
              <a:avLst/>
              <a:gdLst/>
              <a:ahLst/>
              <a:cxnLst/>
              <a:rect l="l" t="t" r="r" b="b"/>
              <a:pathLst>
                <a:path w="8716391" h="8719820">
                  <a:moveTo>
                    <a:pt x="4358132" y="0"/>
                  </a:moveTo>
                  <a:cubicBezTo>
                    <a:pt x="1951228" y="0"/>
                    <a:pt x="0" y="1951990"/>
                    <a:pt x="0" y="4359910"/>
                  </a:cubicBezTo>
                  <a:cubicBezTo>
                    <a:pt x="0" y="6767830"/>
                    <a:pt x="1951228" y="8719820"/>
                    <a:pt x="4358132" y="8719820"/>
                  </a:cubicBezTo>
                  <a:cubicBezTo>
                    <a:pt x="6765036" y="8719820"/>
                    <a:pt x="8716391" y="6767830"/>
                    <a:pt x="8716391" y="4359910"/>
                  </a:cubicBezTo>
                  <a:cubicBezTo>
                    <a:pt x="8716391" y="1951989"/>
                    <a:pt x="6765036" y="0"/>
                    <a:pt x="4358132" y="0"/>
                  </a:cubicBezTo>
                  <a:close/>
                </a:path>
              </a:pathLst>
            </a:custGeom>
            <a:blipFill>
              <a:blip r:embed="rId4"/>
              <a:stretch>
                <a:fillRect l="-25029" r="-2493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2750" y="163678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611718"/>
            <a:ext cx="3879980" cy="307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THANK </a:t>
            </a:r>
            <a:r>
              <a:rPr lang="en-US" sz="90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133464"/>
            <a:ext cx="4838700" cy="504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Regards</a:t>
            </a:r>
            <a:r>
              <a:rPr lang="en-US" sz="3199" dirty="0" smtClean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: Sayed Faisal</a:t>
            </a:r>
            <a:endParaRPr lang="en-US" sz="3199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3212849"/>
            <a:ext cx="17386297" cy="5726401"/>
          </a:xfrm>
          <a:custGeom>
            <a:avLst/>
            <a:gdLst/>
            <a:ahLst/>
            <a:cxnLst/>
            <a:rect l="l" t="t" r="r" b="b"/>
            <a:pathLst>
              <a:path w="17386297" h="5726401">
                <a:moveTo>
                  <a:pt x="0" y="0"/>
                </a:moveTo>
                <a:lnTo>
                  <a:pt x="17386297" y="0"/>
                </a:lnTo>
                <a:lnTo>
                  <a:pt x="17386297" y="5726402"/>
                </a:lnTo>
                <a:lnTo>
                  <a:pt x="0" y="572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012245" y="4067523"/>
            <a:ext cx="4084234" cy="4099303"/>
            <a:chOff x="0" y="0"/>
            <a:chExt cx="5445646" cy="54657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45633" cy="5465699"/>
            </a:xfrm>
            <a:custGeom>
              <a:avLst/>
              <a:gdLst/>
              <a:ahLst/>
              <a:cxnLst/>
              <a:rect l="l" t="t" r="r" b="b"/>
              <a:pathLst>
                <a:path w="5445633" h="5465699">
                  <a:moveTo>
                    <a:pt x="2724277" y="0"/>
                  </a:moveTo>
                  <a:cubicBezTo>
                    <a:pt x="1219708" y="0"/>
                    <a:pt x="0" y="1223518"/>
                    <a:pt x="0" y="2732786"/>
                  </a:cubicBezTo>
                  <a:cubicBezTo>
                    <a:pt x="0" y="4236974"/>
                    <a:pt x="1211199" y="5457317"/>
                    <a:pt x="2708783" y="5465699"/>
                  </a:cubicBezTo>
                  <a:lnTo>
                    <a:pt x="2739898" y="5465699"/>
                  </a:lnTo>
                  <a:cubicBezTo>
                    <a:pt x="4192651" y="5457571"/>
                    <a:pt x="5376037" y="4308856"/>
                    <a:pt x="5445633" y="2867152"/>
                  </a:cubicBezTo>
                  <a:lnTo>
                    <a:pt x="5445633" y="2867152"/>
                  </a:lnTo>
                  <a:lnTo>
                    <a:pt x="5445633" y="2598293"/>
                  </a:lnTo>
                  <a:lnTo>
                    <a:pt x="5445633" y="2598293"/>
                  </a:lnTo>
                  <a:cubicBezTo>
                    <a:pt x="5375783" y="1151509"/>
                    <a:pt x="4184015" y="0"/>
                    <a:pt x="2724277" y="0"/>
                  </a:cubicBezTo>
                  <a:close/>
                </a:path>
              </a:pathLst>
            </a:custGeom>
            <a:blipFill>
              <a:blip r:embed="rId4"/>
              <a:stretch>
                <a:fillRect l="-78837" r="-7872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51787" y="45610"/>
            <a:ext cx="5295900" cy="1228725"/>
          </a:xfrm>
          <a:custGeom>
            <a:avLst/>
            <a:gdLst/>
            <a:ahLst/>
            <a:cxnLst/>
            <a:rect l="l" t="t" r="r" b="b"/>
            <a:pathLst>
              <a:path w="5295900" h="1228725">
                <a:moveTo>
                  <a:pt x="0" y="0"/>
                </a:moveTo>
                <a:lnTo>
                  <a:pt x="5295900" y="0"/>
                </a:lnTo>
                <a:lnTo>
                  <a:pt x="5295900" y="1228725"/>
                </a:lnTo>
                <a:lnTo>
                  <a:pt x="0" y="1228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13222" y="5042316"/>
            <a:ext cx="85725" cy="85725"/>
            <a:chOff x="0" y="0"/>
            <a:chExt cx="85725" cy="857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13222" y="5366166"/>
            <a:ext cx="85725" cy="85725"/>
            <a:chOff x="0" y="0"/>
            <a:chExt cx="85725" cy="85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13222" y="5690016"/>
            <a:ext cx="85725" cy="85725"/>
            <a:chOff x="0" y="0"/>
            <a:chExt cx="85725" cy="85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42926"/>
                  </a:moveTo>
                  <a:cubicBezTo>
                    <a:pt x="85725" y="48641"/>
                    <a:pt x="84582" y="54102"/>
                    <a:pt x="82423" y="59309"/>
                  </a:cubicBezTo>
                  <a:cubicBezTo>
                    <a:pt x="80264" y="64516"/>
                    <a:pt x="77089" y="69215"/>
                    <a:pt x="73152" y="73152"/>
                  </a:cubicBezTo>
                  <a:cubicBezTo>
                    <a:pt x="69215" y="77089"/>
                    <a:pt x="64516" y="80264"/>
                    <a:pt x="59309" y="82423"/>
                  </a:cubicBezTo>
                  <a:cubicBezTo>
                    <a:pt x="54102" y="84582"/>
                    <a:pt x="48641" y="85725"/>
                    <a:pt x="42926" y="85725"/>
                  </a:cubicBezTo>
                  <a:cubicBezTo>
                    <a:pt x="37211" y="85725"/>
                    <a:pt x="31750" y="84582"/>
                    <a:pt x="26543" y="82423"/>
                  </a:cubicBezTo>
                  <a:cubicBezTo>
                    <a:pt x="21336" y="80264"/>
                    <a:pt x="16510" y="77216"/>
                    <a:pt x="12573" y="73152"/>
                  </a:cubicBezTo>
                  <a:cubicBezTo>
                    <a:pt x="8636" y="69088"/>
                    <a:pt x="5461" y="64516"/>
                    <a:pt x="3302" y="59309"/>
                  </a:cubicBezTo>
                  <a:cubicBezTo>
                    <a:pt x="1143" y="54102"/>
                    <a:pt x="0" y="48514"/>
                    <a:pt x="0" y="42926"/>
                  </a:cubicBezTo>
                  <a:cubicBezTo>
                    <a:pt x="0" y="37338"/>
                    <a:pt x="1143" y="31750"/>
                    <a:pt x="3302" y="26416"/>
                  </a:cubicBezTo>
                  <a:cubicBezTo>
                    <a:pt x="5461" y="21082"/>
                    <a:pt x="8509" y="16510"/>
                    <a:pt x="12573" y="12573"/>
                  </a:cubicBezTo>
                  <a:cubicBezTo>
                    <a:pt x="16637" y="8636"/>
                    <a:pt x="21209" y="5461"/>
                    <a:pt x="26416" y="3302"/>
                  </a:cubicBezTo>
                  <a:cubicBezTo>
                    <a:pt x="31623" y="1143"/>
                    <a:pt x="37211" y="0"/>
                    <a:pt x="42926" y="0"/>
                  </a:cubicBezTo>
                  <a:cubicBezTo>
                    <a:pt x="48641" y="0"/>
                    <a:pt x="54102" y="1143"/>
                    <a:pt x="59309" y="3302"/>
                  </a:cubicBezTo>
                  <a:cubicBezTo>
                    <a:pt x="64516" y="5461"/>
                    <a:pt x="69215" y="8636"/>
                    <a:pt x="73152" y="12573"/>
                  </a:cubicBezTo>
                  <a:cubicBezTo>
                    <a:pt x="77089" y="16510"/>
                    <a:pt x="80264" y="21209"/>
                    <a:pt x="82423" y="26416"/>
                  </a:cubicBezTo>
                  <a:cubicBezTo>
                    <a:pt x="84582" y="31623"/>
                    <a:pt x="85725" y="37084"/>
                    <a:pt x="85725" y="427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4151567"/>
            <a:ext cx="243625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53396"/>
            <a:ext cx="4198972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Course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63817" y="653396"/>
            <a:ext cx="319916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6442" y="4884229"/>
            <a:ext cx="11859958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874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AI Generative Course (3 Months) I learn what should context, Basic, ML Life Cycle, To advance AI </a:t>
            </a:r>
            <a:endParaRPr lang="en-US" sz="1874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224833" y="5219700"/>
            <a:ext cx="11859958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874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next is NLP, Prompt </a:t>
            </a:r>
            <a:r>
              <a:rPr lang="en-US" sz="1874" dirty="0" err="1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Eng</a:t>
            </a:r>
            <a:r>
              <a:rPr lang="en-US" sz="1874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and roadmap to use it</a:t>
            </a:r>
            <a:endParaRPr lang="en-US" sz="1874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1256678" y="5603064"/>
            <a:ext cx="11859958" cy="3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874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Ethic of using NLP</a:t>
            </a:r>
            <a:endParaRPr lang="en-US" sz="1874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197" y="3212849"/>
            <a:ext cx="5210966" cy="5726763"/>
          </a:xfrm>
          <a:custGeom>
            <a:avLst/>
            <a:gdLst/>
            <a:ahLst/>
            <a:cxnLst/>
            <a:rect l="l" t="t" r="r" b="b"/>
            <a:pathLst>
              <a:path w="5210966" h="5726763">
                <a:moveTo>
                  <a:pt x="0" y="0"/>
                </a:moveTo>
                <a:lnTo>
                  <a:pt x="5210965" y="0"/>
                </a:lnTo>
                <a:lnTo>
                  <a:pt x="5210965" y="5726764"/>
                </a:lnTo>
                <a:lnTo>
                  <a:pt x="0" y="5726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38512" y="3212849"/>
            <a:ext cx="5210966" cy="5726763"/>
          </a:xfrm>
          <a:custGeom>
            <a:avLst/>
            <a:gdLst/>
            <a:ahLst/>
            <a:cxnLst/>
            <a:rect l="l" t="t" r="r" b="b"/>
            <a:pathLst>
              <a:path w="5210966" h="5726763">
                <a:moveTo>
                  <a:pt x="0" y="0"/>
                </a:moveTo>
                <a:lnTo>
                  <a:pt x="5210966" y="0"/>
                </a:lnTo>
                <a:lnTo>
                  <a:pt x="5210966" y="5726764"/>
                </a:lnTo>
                <a:lnTo>
                  <a:pt x="0" y="5726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11828" y="3212849"/>
            <a:ext cx="5210966" cy="5726763"/>
          </a:xfrm>
          <a:custGeom>
            <a:avLst/>
            <a:gdLst/>
            <a:ahLst/>
            <a:cxnLst/>
            <a:rect l="l" t="t" r="r" b="b"/>
            <a:pathLst>
              <a:path w="5210966" h="5726763">
                <a:moveTo>
                  <a:pt x="0" y="0"/>
                </a:moveTo>
                <a:lnTo>
                  <a:pt x="5210966" y="0"/>
                </a:lnTo>
                <a:lnTo>
                  <a:pt x="5210966" y="5726764"/>
                </a:lnTo>
                <a:lnTo>
                  <a:pt x="0" y="57267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74030" y="107737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100149" y="4245493"/>
            <a:ext cx="941080" cy="771687"/>
            <a:chOff x="0" y="0"/>
            <a:chExt cx="941083" cy="7716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070" cy="771652"/>
            </a:xfrm>
            <a:custGeom>
              <a:avLst/>
              <a:gdLst/>
              <a:ahLst/>
              <a:cxnLst/>
              <a:rect l="l" t="t" r="r" b="b"/>
              <a:pathLst>
                <a:path w="941070" h="771652">
                  <a:moveTo>
                    <a:pt x="0" y="771652"/>
                  </a:moveTo>
                  <a:lnTo>
                    <a:pt x="941070" y="771652"/>
                  </a:lnTo>
                  <a:lnTo>
                    <a:pt x="9410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692486" y="4245493"/>
            <a:ext cx="903037" cy="771687"/>
            <a:chOff x="0" y="0"/>
            <a:chExt cx="903034" cy="771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3097" cy="771652"/>
            </a:xfrm>
            <a:custGeom>
              <a:avLst/>
              <a:gdLst/>
              <a:ahLst/>
              <a:cxnLst/>
              <a:rect l="l" t="t" r="r" b="b"/>
              <a:pathLst>
                <a:path w="903097" h="771652">
                  <a:moveTo>
                    <a:pt x="0" y="771652"/>
                  </a:moveTo>
                  <a:lnTo>
                    <a:pt x="903097" y="771652"/>
                  </a:lnTo>
                  <a:lnTo>
                    <a:pt x="9030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346907" y="4245493"/>
            <a:ext cx="740816" cy="771687"/>
            <a:chOff x="0" y="0"/>
            <a:chExt cx="740816" cy="771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0791" cy="771652"/>
            </a:xfrm>
            <a:custGeom>
              <a:avLst/>
              <a:gdLst/>
              <a:ahLst/>
              <a:cxnLst/>
              <a:rect l="l" t="t" r="r" b="b"/>
              <a:pathLst>
                <a:path w="740791" h="771652">
                  <a:moveTo>
                    <a:pt x="0" y="771652"/>
                  </a:moveTo>
                  <a:lnTo>
                    <a:pt x="740791" y="771652"/>
                  </a:lnTo>
                  <a:lnTo>
                    <a:pt x="7407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653396"/>
            <a:ext cx="3385195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Skills Learned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3817" y="653396"/>
            <a:ext cx="319916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9559" y="5727011"/>
            <a:ext cx="3449603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3000" b="1" dirty="0" smtClean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Problem Solving</a:t>
            </a:r>
            <a:endParaRPr lang="en-US" sz="3000" b="1" dirty="0">
              <a:solidFill>
                <a:srgbClr val="FFFFFF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  <a:p>
            <a:pPr algn="ctr">
              <a:lnSpc>
                <a:spcPts val="3525"/>
              </a:lnSpc>
            </a:pPr>
            <a:r>
              <a:rPr lang="en-US" sz="1999" dirty="0" smtClean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The First I learn how to pick a problem and divide it to chunk and how to solve it using logic </a:t>
            </a:r>
            <a:endParaRPr lang="en-US" sz="1999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350001" y="6212034"/>
            <a:ext cx="79781" cy="501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8"/>
              </a:lnSpc>
            </a:pPr>
            <a:r>
              <a:rPr lang="en-US" sz="19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52874" y="5688911"/>
            <a:ext cx="3449603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4"/>
              </a:lnSpc>
            </a:pPr>
            <a:r>
              <a:rPr lang="en-US" sz="3000" b="1" dirty="0" smtClean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Model Selection</a:t>
            </a:r>
            <a:endParaRPr lang="en-US" sz="3000" b="1" dirty="0">
              <a:solidFill>
                <a:srgbClr val="FFFFFF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  <a:p>
            <a:pPr algn="ctr">
              <a:lnSpc>
                <a:spcPts val="3525"/>
              </a:lnSpc>
            </a:pPr>
            <a:r>
              <a:rPr lang="en-US" sz="1999" dirty="0" smtClean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After getting the problem the best part is to use the possible ML model to solve it</a:t>
            </a:r>
            <a:endParaRPr lang="en-US" sz="1999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923316" y="6212034"/>
            <a:ext cx="79781" cy="57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8"/>
              </a:lnSpc>
            </a:pPr>
            <a:r>
              <a:rPr lang="en-US" sz="19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02350" y="5688911"/>
            <a:ext cx="263831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000" b="1" dirty="0" smtClean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Boosting</a:t>
            </a:r>
            <a:endParaRPr lang="en-US" sz="3000" b="1" dirty="0">
              <a:solidFill>
                <a:srgbClr val="FFFFFF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191058" y="6345384"/>
            <a:ext cx="3449603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1999" dirty="0" smtClean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The AI coding is quite complex in this course I found a lot of Third part </a:t>
            </a:r>
            <a:r>
              <a:rPr lang="en-US" sz="1999" dirty="0" err="1" smtClean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plateform</a:t>
            </a:r>
            <a:r>
              <a:rPr lang="en-US" sz="1999" dirty="0" smtClean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/tools which boost the development</a:t>
            </a:r>
            <a:endParaRPr lang="en-US" sz="1999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79775" y="3212849"/>
            <a:ext cx="5728440" cy="5711371"/>
          </a:xfrm>
          <a:custGeom>
            <a:avLst/>
            <a:gdLst/>
            <a:ahLst/>
            <a:cxnLst/>
            <a:rect l="l" t="t" r="r" b="b"/>
            <a:pathLst>
              <a:path w="5728440" h="5711371">
                <a:moveTo>
                  <a:pt x="0" y="0"/>
                </a:moveTo>
                <a:lnTo>
                  <a:pt x="5728440" y="0"/>
                </a:lnTo>
                <a:lnTo>
                  <a:pt x="5728440" y="5711371"/>
                </a:lnTo>
                <a:lnTo>
                  <a:pt x="0" y="5711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802498" y="5620845"/>
            <a:ext cx="948719" cy="910761"/>
            <a:chOff x="0" y="0"/>
            <a:chExt cx="948715" cy="9107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8690" cy="910717"/>
            </a:xfrm>
            <a:custGeom>
              <a:avLst/>
              <a:gdLst/>
              <a:ahLst/>
              <a:cxnLst/>
              <a:rect l="l" t="t" r="r" b="b"/>
              <a:pathLst>
                <a:path w="948690" h="910717">
                  <a:moveTo>
                    <a:pt x="0" y="910717"/>
                  </a:moveTo>
                  <a:lnTo>
                    <a:pt x="948690" y="910717"/>
                  </a:lnTo>
                  <a:lnTo>
                    <a:pt x="9486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644109" y="3811343"/>
            <a:ext cx="999782" cy="812549"/>
            <a:chOff x="0" y="0"/>
            <a:chExt cx="999782" cy="8125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9744" cy="812546"/>
            </a:xfrm>
            <a:custGeom>
              <a:avLst/>
              <a:gdLst/>
              <a:ahLst/>
              <a:cxnLst/>
              <a:rect l="l" t="t" r="r" b="b"/>
              <a:pathLst>
                <a:path w="999744" h="812546">
                  <a:moveTo>
                    <a:pt x="0" y="812546"/>
                  </a:moveTo>
                  <a:lnTo>
                    <a:pt x="999744" y="812546"/>
                  </a:lnTo>
                  <a:lnTo>
                    <a:pt x="9997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715108" y="7479459"/>
            <a:ext cx="857774" cy="910761"/>
            <a:chOff x="0" y="0"/>
            <a:chExt cx="857771" cy="9107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758" cy="910717"/>
            </a:xfrm>
            <a:custGeom>
              <a:avLst/>
              <a:gdLst/>
              <a:ahLst/>
              <a:cxnLst/>
              <a:rect l="l" t="t" r="r" b="b"/>
              <a:pathLst>
                <a:path w="857758" h="910717">
                  <a:moveTo>
                    <a:pt x="0" y="910717"/>
                  </a:moveTo>
                  <a:lnTo>
                    <a:pt x="857758" y="910717"/>
                  </a:lnTo>
                  <a:lnTo>
                    <a:pt x="8577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555767" y="5620845"/>
            <a:ext cx="910761" cy="910761"/>
            <a:chOff x="0" y="0"/>
            <a:chExt cx="910768" cy="9107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0717" cy="910717"/>
            </a:xfrm>
            <a:custGeom>
              <a:avLst/>
              <a:gdLst/>
              <a:ahLst/>
              <a:cxnLst/>
              <a:rect l="l" t="t" r="r" b="b"/>
              <a:pathLst>
                <a:path w="910717" h="910717">
                  <a:moveTo>
                    <a:pt x="0" y="910717"/>
                  </a:moveTo>
                  <a:lnTo>
                    <a:pt x="910717" y="910717"/>
                  </a:lnTo>
                  <a:lnTo>
                    <a:pt x="9107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653396"/>
            <a:ext cx="3272809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About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48373" y="2556796"/>
            <a:ext cx="232433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Project Title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84687" y="3037237"/>
            <a:ext cx="103718" cy="45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0413" y="5735622"/>
            <a:ext cx="260569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4"/>
              </a:lnSpc>
            </a:pPr>
            <a:r>
              <a:rPr lang="en-US" sz="30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What it Does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29521" y="6334201"/>
            <a:ext cx="103718" cy="53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55261" y="2537746"/>
            <a:ext cx="39675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30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 Why you Choose 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39437" y="3043333"/>
            <a:ext cx="99736" cy="46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9"/>
              </a:lnSpc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48104" y="6545866"/>
            <a:ext cx="103718" cy="62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1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15800" y="3090196"/>
            <a:ext cx="597829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400" dirty="0">
                <a:latin typeface="Futura" panose="020B0604020202020204" charset="0"/>
              </a:rPr>
              <a:t>Breast cancer remains one of the leading causes of death among women worldwide. Early detection significantly increases survival rates; however, traditional diagnostic methods require expert interpretation and may lead to delays</a:t>
            </a:r>
            <a:endParaRPr lang="en-US" sz="2400" dirty="0">
              <a:solidFill>
                <a:srgbClr val="000000"/>
              </a:solidFill>
              <a:latin typeface="Futura" panose="020B0604020202020204" charset="0"/>
              <a:ea typeface="Futura"/>
              <a:cs typeface="Futura"/>
              <a:sym typeface="Futur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448373" y="3117275"/>
            <a:ext cx="3278495" cy="404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dirty="0" smtClean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PredictaFridge</a:t>
            </a:r>
            <a:endParaRPr lang="en-US" sz="2599" b="1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922015" y="7005174"/>
            <a:ext cx="436586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 smtClean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 face some challenges while finding the Best dataset and  in  Data Preprocessing.</a:t>
            </a:r>
            <a:endParaRPr lang="en-US" sz="2599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03090" y="6600229"/>
            <a:ext cx="6014904" cy="2634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00" dirty="0">
                <a:latin typeface="Futura" panose="020B0604020202020204" charset="0"/>
              </a:rPr>
              <a:t>PredictaForge accepts tumor measurement inputs, preprocesses the data, and feeds it to a trained ML model (Logistic Regression). The system outputs a prediction (Benign/Malignant) along with probability scores and radar-chart visualization</a:t>
            </a:r>
            <a:endParaRPr lang="en-US" sz="2400" dirty="0">
              <a:solidFill>
                <a:srgbClr val="000000"/>
              </a:solidFill>
              <a:latin typeface="Futura" panose="020B0604020202020204" charset="0"/>
              <a:ea typeface="Futura"/>
              <a:cs typeface="Futura"/>
              <a:sym typeface="Futur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168973" y="461810"/>
            <a:ext cx="419014" cy="91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id="25" name="Freeform 25"/>
          <p:cNvSpPr/>
          <p:nvPr/>
        </p:nvSpPr>
        <p:spPr>
          <a:xfrm>
            <a:off x="13083940" y="-23965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169665" y="6281645"/>
            <a:ext cx="3967553" cy="414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3"/>
              </a:lnSpc>
            </a:pPr>
            <a:r>
              <a:rPr lang="en-US" sz="2199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Any Challenge Faced?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802498" y="5620845"/>
            <a:ext cx="948719" cy="910761"/>
            <a:chOff x="0" y="0"/>
            <a:chExt cx="948715" cy="9107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8690" cy="910717"/>
            </a:xfrm>
            <a:custGeom>
              <a:avLst/>
              <a:gdLst/>
              <a:ahLst/>
              <a:cxnLst/>
              <a:rect l="l" t="t" r="r" b="b"/>
              <a:pathLst>
                <a:path w="948690" h="910717">
                  <a:moveTo>
                    <a:pt x="0" y="910717"/>
                  </a:moveTo>
                  <a:lnTo>
                    <a:pt x="948690" y="910717"/>
                  </a:lnTo>
                  <a:lnTo>
                    <a:pt x="9486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715108" y="7479459"/>
            <a:ext cx="857774" cy="910761"/>
            <a:chOff x="0" y="0"/>
            <a:chExt cx="857771" cy="9107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758" cy="910717"/>
            </a:xfrm>
            <a:custGeom>
              <a:avLst/>
              <a:gdLst/>
              <a:ahLst/>
              <a:cxnLst/>
              <a:rect l="l" t="t" r="r" b="b"/>
              <a:pathLst>
                <a:path w="857758" h="910717">
                  <a:moveTo>
                    <a:pt x="0" y="910717"/>
                  </a:moveTo>
                  <a:lnTo>
                    <a:pt x="857758" y="910717"/>
                  </a:lnTo>
                  <a:lnTo>
                    <a:pt x="8577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555767" y="5620845"/>
            <a:ext cx="910761" cy="910761"/>
            <a:chOff x="0" y="0"/>
            <a:chExt cx="910768" cy="9107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0717" cy="910717"/>
            </a:xfrm>
            <a:custGeom>
              <a:avLst/>
              <a:gdLst/>
              <a:ahLst/>
              <a:cxnLst/>
              <a:rect l="l" t="t" r="r" b="b"/>
              <a:pathLst>
                <a:path w="910717" h="910717">
                  <a:moveTo>
                    <a:pt x="0" y="910717"/>
                  </a:moveTo>
                  <a:lnTo>
                    <a:pt x="910717" y="910717"/>
                  </a:lnTo>
                  <a:lnTo>
                    <a:pt x="9107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653396"/>
            <a:ext cx="5581366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smtClean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Cytology Context</a:t>
            </a:r>
            <a:endParaRPr lang="en-US" sz="3600" b="1" dirty="0">
              <a:solidFill>
                <a:srgbClr val="FFFFFF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84687" y="3037237"/>
            <a:ext cx="103718" cy="45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0608" y="5395946"/>
            <a:ext cx="5649458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24"/>
              </a:lnSpc>
            </a:pPr>
            <a:r>
              <a:rPr lang="en-US" sz="3000" b="1" dirty="0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What it </a:t>
            </a:r>
            <a:r>
              <a:rPr lang="en-US" sz="3000" b="1" dirty="0" smtClean="0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Benign 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29521" y="6334201"/>
            <a:ext cx="103718" cy="53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39437" y="3043333"/>
            <a:ext cx="99736" cy="46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9"/>
              </a:lnSpc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48104" y="6545866"/>
            <a:ext cx="103718" cy="62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1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980493"/>
            <a:ext cx="6014904" cy="128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utura" panose="020B0604020202020204" charset="0"/>
              </a:rPr>
              <a:t>Benign means </a:t>
            </a:r>
            <a:r>
              <a:rPr lang="en-US" sz="2400" dirty="0" smtClean="0">
                <a:latin typeface="Futura" panose="020B0604020202020204" charset="0"/>
              </a:rPr>
              <a:t>noncancerous.</a:t>
            </a: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utura" panose="020B0604020202020204" charset="0"/>
              </a:rPr>
              <a:t>Benign tumors are localized and do not spread to other parts of the body,</a:t>
            </a:r>
            <a:endParaRPr lang="en-US" sz="2400" dirty="0">
              <a:solidFill>
                <a:srgbClr val="000000"/>
              </a:solidFill>
              <a:latin typeface="Futura" panose="020B0604020202020204" charset="0"/>
              <a:ea typeface="Futura"/>
              <a:cs typeface="Futura"/>
              <a:sym typeface="Futur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168973" y="461810"/>
            <a:ext cx="419014" cy="87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  <a:endParaRPr lang="en-US" sz="51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3083940" y="-23965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7" name="TextBox 15"/>
          <p:cNvSpPr txBox="1"/>
          <p:nvPr/>
        </p:nvSpPr>
        <p:spPr>
          <a:xfrm>
            <a:off x="979942" y="2203985"/>
            <a:ext cx="5649458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24"/>
              </a:lnSpc>
            </a:pPr>
            <a:r>
              <a:rPr lang="en-US" sz="3000" b="1" dirty="0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What it </a:t>
            </a:r>
            <a:r>
              <a:rPr lang="en-US" sz="3000" b="1" dirty="0" smtClean="0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Benign ?</a:t>
            </a:r>
          </a:p>
        </p:txBody>
      </p:sp>
      <p:sp>
        <p:nvSpPr>
          <p:cNvPr id="28" name="TextBox 23"/>
          <p:cNvSpPr txBox="1"/>
          <p:nvPr/>
        </p:nvSpPr>
        <p:spPr>
          <a:xfrm>
            <a:off x="950751" y="6334201"/>
            <a:ext cx="6014904" cy="1556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utura" panose="020B0604020202020204" charset="0"/>
              </a:rPr>
              <a:t>M</a:t>
            </a:r>
            <a:r>
              <a:rPr lang="en-US" sz="2400" dirty="0" smtClean="0">
                <a:latin typeface="Futura" panose="020B0604020202020204" charset="0"/>
              </a:rPr>
              <a:t>alignant </a:t>
            </a:r>
            <a:r>
              <a:rPr lang="en-US" sz="2400" dirty="0">
                <a:latin typeface="Futura" panose="020B0604020202020204" charset="0"/>
              </a:rPr>
              <a:t>means </a:t>
            </a:r>
            <a:r>
              <a:rPr lang="en-US" sz="2400" dirty="0" smtClean="0">
                <a:latin typeface="Futura" panose="020B0604020202020204" charset="0"/>
              </a:rPr>
              <a:t>cancerous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Futura" panose="020B0604020202020204" charset="0"/>
              </a:rPr>
              <a:t>M</a:t>
            </a:r>
            <a:r>
              <a:rPr lang="en-US" sz="2400" dirty="0" smtClean="0">
                <a:latin typeface="Futura" panose="020B0604020202020204" charset="0"/>
              </a:rPr>
              <a:t>alignant </a:t>
            </a:r>
            <a:r>
              <a:rPr lang="en-US" sz="2400" dirty="0">
                <a:latin typeface="Futura" panose="020B0604020202020204" charset="0"/>
              </a:rPr>
              <a:t>tumors can invade nearby tissues and metastasize to distant parts of the body</a:t>
            </a:r>
          </a:p>
        </p:txBody>
      </p:sp>
    </p:spTree>
    <p:extLst>
      <p:ext uri="{BB962C8B-B14F-4D97-AF65-F5344CB8AC3E}">
        <p14:creationId xmlns:p14="http://schemas.microsoft.com/office/powerpoint/2010/main" val="381809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270620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802498" y="5620845"/>
            <a:ext cx="948719" cy="910761"/>
            <a:chOff x="0" y="0"/>
            <a:chExt cx="948715" cy="9107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8690" cy="910717"/>
            </a:xfrm>
            <a:custGeom>
              <a:avLst/>
              <a:gdLst/>
              <a:ahLst/>
              <a:cxnLst/>
              <a:rect l="l" t="t" r="r" b="b"/>
              <a:pathLst>
                <a:path w="948690" h="910717">
                  <a:moveTo>
                    <a:pt x="0" y="910717"/>
                  </a:moveTo>
                  <a:lnTo>
                    <a:pt x="948690" y="910717"/>
                  </a:lnTo>
                  <a:lnTo>
                    <a:pt x="9486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715108" y="7479459"/>
            <a:ext cx="857774" cy="910761"/>
            <a:chOff x="0" y="0"/>
            <a:chExt cx="857771" cy="9107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758" cy="910717"/>
            </a:xfrm>
            <a:custGeom>
              <a:avLst/>
              <a:gdLst/>
              <a:ahLst/>
              <a:cxnLst/>
              <a:rect l="l" t="t" r="r" b="b"/>
              <a:pathLst>
                <a:path w="857758" h="910717">
                  <a:moveTo>
                    <a:pt x="0" y="910717"/>
                  </a:moveTo>
                  <a:lnTo>
                    <a:pt x="857758" y="910717"/>
                  </a:lnTo>
                  <a:lnTo>
                    <a:pt x="8577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555767" y="5620845"/>
            <a:ext cx="910761" cy="910761"/>
            <a:chOff x="0" y="0"/>
            <a:chExt cx="910768" cy="9107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0717" cy="910717"/>
            </a:xfrm>
            <a:custGeom>
              <a:avLst/>
              <a:gdLst/>
              <a:ahLst/>
              <a:cxnLst/>
              <a:rect l="l" t="t" r="r" b="b"/>
              <a:pathLst>
                <a:path w="910717" h="910717">
                  <a:moveTo>
                    <a:pt x="0" y="910717"/>
                  </a:moveTo>
                  <a:lnTo>
                    <a:pt x="910717" y="910717"/>
                  </a:lnTo>
                  <a:lnTo>
                    <a:pt x="9107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653396"/>
            <a:ext cx="54483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smtClean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Cytology Context</a:t>
            </a:r>
            <a:endParaRPr lang="en-US" sz="3600" b="1" dirty="0">
              <a:solidFill>
                <a:srgbClr val="FFFFFF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84687" y="3037237"/>
            <a:ext cx="103718" cy="45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3496" y="1914274"/>
            <a:ext cx="10227903" cy="533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24"/>
              </a:lnSpc>
            </a:pPr>
            <a:r>
              <a:rPr lang="en-US" sz="3200" dirty="0">
                <a:latin typeface="Futura" panose="020B0604020202020204" charset="0"/>
              </a:rPr>
              <a:t>What does </a:t>
            </a:r>
            <a:r>
              <a:rPr lang="en-US" sz="3200" b="1" dirty="0">
                <a:latin typeface="Futura" panose="020B0604020202020204" charset="0"/>
              </a:rPr>
              <a:t>M</a:t>
            </a:r>
            <a:r>
              <a:rPr lang="en-US" sz="3200" b="1" dirty="0" smtClean="0">
                <a:latin typeface="Futura" panose="020B0604020202020204" charset="0"/>
              </a:rPr>
              <a:t>ean</a:t>
            </a:r>
            <a:r>
              <a:rPr lang="en-US" sz="3200" dirty="0">
                <a:latin typeface="Futura" panose="020B0604020202020204" charset="0"/>
              </a:rPr>
              <a:t>, </a:t>
            </a:r>
            <a:r>
              <a:rPr lang="en-US" sz="3200" b="1" dirty="0" smtClean="0">
                <a:latin typeface="Futura" panose="020B0604020202020204" charset="0"/>
              </a:rPr>
              <a:t>SE </a:t>
            </a:r>
            <a:r>
              <a:rPr lang="en-US" sz="3200" dirty="0" smtClean="0">
                <a:latin typeface="Futura" panose="020B0604020202020204" charset="0"/>
              </a:rPr>
              <a:t>and </a:t>
            </a:r>
            <a:r>
              <a:rPr lang="en-US" sz="3200" dirty="0">
                <a:latin typeface="Futura" panose="020B0604020202020204" charset="0"/>
              </a:rPr>
              <a:t>worst </a:t>
            </a:r>
            <a:r>
              <a:rPr lang="en-US" sz="3200" b="1" dirty="0" smtClean="0">
                <a:latin typeface="Futura" panose="020B0604020202020204" charset="0"/>
              </a:rPr>
              <a:t>Radius </a:t>
            </a:r>
            <a:r>
              <a:rPr lang="en-US" sz="3200" b="1" dirty="0">
                <a:latin typeface="Futura" panose="020B0604020202020204" charset="0"/>
              </a:rPr>
              <a:t>means</a:t>
            </a:r>
            <a:r>
              <a:rPr lang="en-US" sz="3200" dirty="0">
                <a:latin typeface="Futura" panose="020B0604020202020204" charset="0"/>
              </a:rPr>
              <a:t>?</a:t>
            </a:r>
            <a:endParaRPr lang="en-US" sz="3000" dirty="0" smtClean="0">
              <a:solidFill>
                <a:srgbClr val="37298F"/>
              </a:solidFill>
              <a:latin typeface="Futura" panose="020B060402020202020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29521" y="6334201"/>
            <a:ext cx="103718" cy="53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39437" y="3043333"/>
            <a:ext cx="99736" cy="46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9"/>
              </a:lnSpc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48104" y="6545866"/>
            <a:ext cx="103718" cy="62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1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68973" y="461810"/>
            <a:ext cx="419014" cy="87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  <a:endParaRPr lang="en-US" sz="51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3083940" y="-23965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34806"/>
              </p:ext>
            </p:extLst>
          </p:nvPr>
        </p:nvGraphicFramePr>
        <p:xfrm>
          <a:off x="999364" y="3037237"/>
          <a:ext cx="13531680" cy="5696676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4510560"/>
                <a:gridCol w="4510560"/>
                <a:gridCol w="4510560"/>
              </a:tblGrid>
              <a:tr h="1424169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Feature</a:t>
                      </a:r>
                      <a:endParaRPr lang="en-US" sz="2000" dirty="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Meaning</a:t>
                      </a:r>
                      <a:endParaRPr lang="en-US" sz="200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What it indicates</a:t>
                      </a:r>
                      <a:endParaRPr lang="en-US" sz="200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1424169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Radius Mean</a:t>
                      </a:r>
                      <a:endParaRPr lang="en-US" sz="200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Avg cell size</a:t>
                      </a:r>
                      <a:endParaRPr lang="en-US" sz="200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Normal vs abnormal growth</a:t>
                      </a:r>
                      <a:endParaRPr lang="en-US" sz="200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1424169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Radius SE</a:t>
                      </a:r>
                      <a:endParaRPr lang="en-US" sz="200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Variation in cell size</a:t>
                      </a:r>
                      <a:endParaRPr lang="en-US" sz="200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</a:rPr>
                        <a:t>Irregularity = possible malignancy</a:t>
                      </a:r>
                      <a:endParaRPr lang="en-US" sz="200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1424169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Radius Worst</a:t>
                      </a:r>
                      <a:endParaRPr lang="en-US" sz="2000" dirty="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Largest cell size</a:t>
                      </a:r>
                      <a:endParaRPr lang="en-US" sz="200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</a:rPr>
                        <a:t>Degree of abnormality</a:t>
                      </a:r>
                      <a:endParaRPr lang="en-US" sz="2000" dirty="0">
                        <a:effectLst/>
                        <a:latin typeface="Futura" panose="020B060402020202020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73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144661"/>
            <a:ext cx="6134174" cy="908408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802498" y="5620845"/>
            <a:ext cx="948719" cy="910761"/>
            <a:chOff x="0" y="0"/>
            <a:chExt cx="948715" cy="9107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8690" cy="910717"/>
            </a:xfrm>
            <a:custGeom>
              <a:avLst/>
              <a:gdLst/>
              <a:ahLst/>
              <a:cxnLst/>
              <a:rect l="l" t="t" r="r" b="b"/>
              <a:pathLst>
                <a:path w="948690" h="910717">
                  <a:moveTo>
                    <a:pt x="0" y="910717"/>
                  </a:moveTo>
                  <a:lnTo>
                    <a:pt x="948690" y="910717"/>
                  </a:lnTo>
                  <a:lnTo>
                    <a:pt x="9486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715108" y="7479459"/>
            <a:ext cx="857774" cy="910761"/>
            <a:chOff x="0" y="0"/>
            <a:chExt cx="857771" cy="9107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758" cy="910717"/>
            </a:xfrm>
            <a:custGeom>
              <a:avLst/>
              <a:gdLst/>
              <a:ahLst/>
              <a:cxnLst/>
              <a:rect l="l" t="t" r="r" b="b"/>
              <a:pathLst>
                <a:path w="857758" h="910717">
                  <a:moveTo>
                    <a:pt x="0" y="910717"/>
                  </a:moveTo>
                  <a:lnTo>
                    <a:pt x="857758" y="910717"/>
                  </a:lnTo>
                  <a:lnTo>
                    <a:pt x="8577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555767" y="5620845"/>
            <a:ext cx="910761" cy="910761"/>
            <a:chOff x="0" y="0"/>
            <a:chExt cx="910768" cy="9107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0717" cy="910717"/>
            </a:xfrm>
            <a:custGeom>
              <a:avLst/>
              <a:gdLst/>
              <a:ahLst/>
              <a:cxnLst/>
              <a:rect l="l" t="t" r="r" b="b"/>
              <a:pathLst>
                <a:path w="910717" h="910717">
                  <a:moveTo>
                    <a:pt x="0" y="910717"/>
                  </a:moveTo>
                  <a:lnTo>
                    <a:pt x="910717" y="910717"/>
                  </a:lnTo>
                  <a:lnTo>
                    <a:pt x="9107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60536" y="321026"/>
            <a:ext cx="362566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Cytology Context</a:t>
            </a:r>
            <a:endParaRPr lang="en-US" sz="2800" b="1" dirty="0">
              <a:solidFill>
                <a:srgbClr val="FFFFFF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84687" y="3037237"/>
            <a:ext cx="103718" cy="45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3496" y="1914274"/>
            <a:ext cx="10227903" cy="533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24"/>
              </a:lnSpc>
            </a:pPr>
            <a:r>
              <a:rPr lang="en-US" sz="3200" dirty="0">
                <a:latin typeface="Futura" panose="020B0604020202020204" charset="0"/>
              </a:rPr>
              <a:t>What does </a:t>
            </a:r>
            <a:r>
              <a:rPr lang="en-US" sz="3200" b="1" dirty="0">
                <a:latin typeface="Futura" panose="020B0604020202020204" charset="0"/>
              </a:rPr>
              <a:t>M</a:t>
            </a:r>
            <a:r>
              <a:rPr lang="en-US" sz="3200" b="1" dirty="0" smtClean="0">
                <a:latin typeface="Futura" panose="020B0604020202020204" charset="0"/>
              </a:rPr>
              <a:t>ean</a:t>
            </a:r>
            <a:r>
              <a:rPr lang="en-US" sz="3200" dirty="0">
                <a:latin typeface="Futura" panose="020B0604020202020204" charset="0"/>
              </a:rPr>
              <a:t>, </a:t>
            </a:r>
            <a:r>
              <a:rPr lang="en-US" sz="3200" b="1" dirty="0" smtClean="0">
                <a:latin typeface="Futura" panose="020B0604020202020204" charset="0"/>
              </a:rPr>
              <a:t>SE </a:t>
            </a:r>
            <a:r>
              <a:rPr lang="en-US" sz="3200" dirty="0" smtClean="0">
                <a:latin typeface="Futura" panose="020B0604020202020204" charset="0"/>
              </a:rPr>
              <a:t>and </a:t>
            </a:r>
            <a:r>
              <a:rPr lang="en-US" sz="3200" dirty="0">
                <a:latin typeface="Futura" panose="020B0604020202020204" charset="0"/>
              </a:rPr>
              <a:t>worst </a:t>
            </a:r>
            <a:r>
              <a:rPr lang="en-US" sz="3200" b="1" dirty="0" smtClean="0">
                <a:latin typeface="Futura" panose="020B0604020202020204" charset="0"/>
              </a:rPr>
              <a:t>Radius </a:t>
            </a:r>
            <a:r>
              <a:rPr lang="en-US" sz="3200" b="1" dirty="0">
                <a:latin typeface="Futura" panose="020B0604020202020204" charset="0"/>
              </a:rPr>
              <a:t>means</a:t>
            </a:r>
            <a:r>
              <a:rPr lang="en-US" sz="3200" dirty="0">
                <a:latin typeface="Futura" panose="020B0604020202020204" charset="0"/>
              </a:rPr>
              <a:t>?</a:t>
            </a:r>
            <a:endParaRPr lang="en-US" sz="3000" dirty="0" smtClean="0">
              <a:solidFill>
                <a:srgbClr val="37298F"/>
              </a:solidFill>
              <a:latin typeface="Futura" panose="020B060402020202020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29521" y="6334201"/>
            <a:ext cx="103718" cy="53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39437" y="3043333"/>
            <a:ext cx="99736" cy="46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9"/>
              </a:lnSpc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48104" y="6545866"/>
            <a:ext cx="103718" cy="62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1"/>
              </a:lnSpc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68973" y="461810"/>
            <a:ext cx="419014" cy="87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  <a:endParaRPr lang="en-US" sz="51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3083940" y="-23965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792162"/>
              </p:ext>
            </p:extLst>
          </p:nvPr>
        </p:nvGraphicFramePr>
        <p:xfrm>
          <a:off x="260536" y="1350240"/>
          <a:ext cx="17722664" cy="85205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9864"/>
                <a:gridCol w="7162800"/>
                <a:gridCol w="7620000"/>
              </a:tblGrid>
              <a:tr h="4165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Feature Name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Meaning / What It Measures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How It Helps in Cancer Detection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</a:tr>
              <a:tr h="841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Radius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Distance from the center of the nucleus to the edge (cell size).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Larger radius may indicate abnormal or malignant cells.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</a:tr>
              <a:tr h="841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Texture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Variation in pixel intensity in the cell image.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High variation suggests irregular cell structure (common in cancer).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</a:tr>
              <a:tr h="841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Perimeter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Total boundary length of the nucleus.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Irregular and large perimeters indicate abnormal growth.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</a:tr>
              <a:tr h="6376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Area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Total size of the cell nucleus.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Malignant cells usually have a larger nucleus area.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</a:tr>
              <a:tr h="841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Smoothness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Measures how smooth or uneven the nucleus edges are.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Rough or uneven edges often indicate malignancy.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</a:tr>
              <a:tr h="841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Compactness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How compact the nucleus shape is (based on radius &amp; perimeter).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Higher compactness suggests abnormal cell structure.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</a:tr>
              <a:tr h="841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Concavity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Depth of the inward curves on the cell nucleus surface.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Cancer cells have deeper and more concave surfaces.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</a:tr>
              <a:tr h="841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Concave Points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Number of concave (inward bending) points on the boundary.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More concave points = higher chance of malignancy.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</a:tr>
              <a:tr h="6376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Symmetry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The uniformity of the nucleus shape.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Cancer cells tend to be asymmetrical and irregular.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</a:tr>
              <a:tr h="841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Fractal Dimension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Complexity of the nucleus boundary shape.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High complexity indicates abnormal, irregular cell growth.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9319" marR="9319" marT="9319" marB="9319" anchor="ctr"/>
                </a:tc>
              </a:tr>
            </a:tbl>
          </a:graphicData>
        </a:graphic>
      </p:graphicFrame>
      <p:sp>
        <p:nvSpPr>
          <p:cNvPr id="20" name="TextBox 12"/>
          <p:cNvSpPr txBox="1"/>
          <p:nvPr/>
        </p:nvSpPr>
        <p:spPr>
          <a:xfrm>
            <a:off x="5404112" y="321025"/>
            <a:ext cx="73006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7</a:t>
            </a:r>
            <a:endParaRPr lang="en-US" sz="2800" b="1" dirty="0">
              <a:solidFill>
                <a:srgbClr val="FFFFFF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245166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94506" y="0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53396"/>
            <a:ext cx="6266793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 Project Demo/Screenshot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63788" y="653396"/>
            <a:ext cx="319916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3409" y="4151567"/>
            <a:ext cx="4862655" cy="116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Key Points:</a:t>
            </a:r>
          </a:p>
          <a:p>
            <a:pPr algn="l">
              <a:lnSpc>
                <a:spcPts val="2938"/>
              </a:lnSpc>
            </a:pPr>
            <a:r>
              <a:rPr lang="en-US" sz="20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Screenshots, links, or short video preview</a:t>
            </a:r>
          </a:p>
        </p:txBody>
      </p:sp>
      <p:pic>
        <p:nvPicPr>
          <p:cNvPr id="12" name="Sa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59290" y="1685058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79566" y="2832373"/>
            <a:ext cx="5117935" cy="5599747"/>
            <a:chOff x="0" y="0"/>
            <a:chExt cx="5117935" cy="5599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7973" cy="5599684"/>
            </a:xfrm>
            <a:custGeom>
              <a:avLst/>
              <a:gdLst/>
              <a:ahLst/>
              <a:cxnLst/>
              <a:rect l="l" t="t" r="r" b="b"/>
              <a:pathLst>
                <a:path w="5117973" h="5599684">
                  <a:moveTo>
                    <a:pt x="0" y="0"/>
                  </a:moveTo>
                  <a:lnTo>
                    <a:pt x="0" y="5599684"/>
                  </a:lnTo>
                  <a:lnTo>
                    <a:pt x="5117973" y="5599684"/>
                  </a:lnTo>
                  <a:lnTo>
                    <a:pt x="5117973" y="0"/>
                  </a:lnTo>
                  <a:close/>
                </a:path>
              </a:pathLst>
            </a:custGeom>
            <a:solidFill>
              <a:srgbClr val="37298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63503" y="311563"/>
            <a:ext cx="9270949" cy="1373495"/>
          </a:xfrm>
          <a:custGeom>
            <a:avLst/>
            <a:gdLst/>
            <a:ahLst/>
            <a:cxnLst/>
            <a:rect l="l" t="t" r="r" b="b"/>
            <a:pathLst>
              <a:path w="9270949" h="1373495">
                <a:moveTo>
                  <a:pt x="0" y="0"/>
                </a:moveTo>
                <a:lnTo>
                  <a:pt x="9270949" y="0"/>
                </a:lnTo>
                <a:lnTo>
                  <a:pt x="9270949" y="1373495"/>
                </a:lnTo>
                <a:lnTo>
                  <a:pt x="0" y="137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227527" y="2832373"/>
            <a:ext cx="5117935" cy="5599747"/>
            <a:chOff x="0" y="0"/>
            <a:chExt cx="5117935" cy="5599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17973" cy="5599684"/>
            </a:xfrm>
            <a:custGeom>
              <a:avLst/>
              <a:gdLst/>
              <a:ahLst/>
              <a:cxnLst/>
              <a:rect l="l" t="t" r="r" b="b"/>
              <a:pathLst>
                <a:path w="5117973" h="5599684">
                  <a:moveTo>
                    <a:pt x="0" y="0"/>
                  </a:moveTo>
                  <a:lnTo>
                    <a:pt x="0" y="5599684"/>
                  </a:lnTo>
                  <a:lnTo>
                    <a:pt x="5117973" y="5599684"/>
                  </a:lnTo>
                  <a:lnTo>
                    <a:pt x="5117973" y="0"/>
                  </a:lnTo>
                  <a:close/>
                </a:path>
              </a:pathLst>
            </a:custGeom>
            <a:solidFill>
              <a:srgbClr val="37298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3115639" y="107737"/>
            <a:ext cx="5010150" cy="1162050"/>
          </a:xfrm>
          <a:custGeom>
            <a:avLst/>
            <a:gdLst/>
            <a:ahLst/>
            <a:cxnLst/>
            <a:rect l="l" t="t" r="r" b="b"/>
            <a:pathLst>
              <a:path w="5010150" h="1162050">
                <a:moveTo>
                  <a:pt x="0" y="0"/>
                </a:moveTo>
                <a:lnTo>
                  <a:pt x="5010150" y="0"/>
                </a:lnTo>
                <a:lnTo>
                  <a:pt x="5010150" y="1162050"/>
                </a:lnTo>
                <a:lnTo>
                  <a:pt x="0" y="116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53396"/>
            <a:ext cx="4080053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Impact/Outcome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63817" y="653396"/>
            <a:ext cx="319916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37298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28773" y="3183636"/>
            <a:ext cx="277746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What did you achieve?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16848" y="3183636"/>
            <a:ext cx="4017940" cy="184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How did the project help you grow?</a:t>
            </a:r>
          </a:p>
          <a:p>
            <a:pPr algn="ctr">
              <a:lnSpc>
                <a:spcPts val="3219"/>
              </a:lnSpc>
            </a:pPr>
            <a:r>
              <a:rPr lang="en-US" sz="22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Write 7 to 8 Lines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3486" y="4610100"/>
            <a:ext cx="468803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  <a:latin typeface="Futura" panose="020B0604020202020204" charset="0"/>
              </a:rPr>
              <a:t>Accuracy:</a:t>
            </a:r>
            <a:r>
              <a:rPr lang="en-US" sz="2400" dirty="0">
                <a:solidFill>
                  <a:schemeClr val="bg1"/>
                </a:solidFill>
                <a:latin typeface="Futura" panose="020B060402020202020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Futura" panose="020B0604020202020204" charset="0"/>
              </a:rPr>
              <a:t>90%–</a:t>
            </a:r>
            <a:r>
              <a:rPr lang="en-US" sz="2400" dirty="0">
                <a:solidFill>
                  <a:schemeClr val="bg1"/>
                </a:solidFill>
                <a:latin typeface="Futura" panose="020B0604020202020204" charset="0"/>
              </a:rPr>
              <a:t>98%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Futura" panose="020B0604020202020204" charset="0"/>
              </a:rPr>
              <a:t>Precision:</a:t>
            </a:r>
            <a:r>
              <a:rPr lang="en-US" sz="2400" dirty="0">
                <a:solidFill>
                  <a:schemeClr val="bg1"/>
                </a:solidFill>
                <a:latin typeface="Futura" panose="020B0604020202020204" charset="0"/>
              </a:rPr>
              <a:t> High for malignant cases 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Futura" panose="020B0604020202020204" charset="0"/>
              </a:rPr>
              <a:t>F1-score:</a:t>
            </a:r>
            <a:r>
              <a:rPr lang="en-US" sz="2400" dirty="0">
                <a:solidFill>
                  <a:schemeClr val="bg1"/>
                </a:solidFill>
                <a:latin typeface="Futura" panose="020B0604020202020204" charset="0"/>
              </a:rPr>
              <a:t> Balanced accuracy and precision</a:t>
            </a:r>
          </a:p>
          <a:p>
            <a:pPr lvl="0"/>
            <a:r>
              <a:rPr lang="en-US" sz="2400" b="1" dirty="0">
                <a:solidFill>
                  <a:schemeClr val="bg1"/>
                </a:solidFill>
                <a:latin typeface="Futura" panose="020B0604020202020204" charset="0"/>
              </a:rPr>
              <a:t>Confusion Matrix:</a:t>
            </a:r>
            <a:r>
              <a:rPr lang="en-US" sz="2400" dirty="0">
                <a:solidFill>
                  <a:schemeClr val="bg1"/>
                </a:solidFill>
                <a:latin typeface="Futura" panose="020B0604020202020204" charset="0"/>
              </a:rPr>
              <a:t> Shows strong separation between benign and malignant cases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49325" y="4762500"/>
            <a:ext cx="4352986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It assists in the early </a:t>
            </a:r>
            <a:r>
              <a:rPr lang="en-US" sz="2400" dirty="0" smtClean="0">
                <a:solidFill>
                  <a:schemeClr val="bg1"/>
                </a:solidFill>
              </a:rPr>
              <a:t>detection.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It provides quick, accurate </a:t>
            </a:r>
            <a:r>
              <a:rPr lang="en-US" sz="2400" dirty="0" smtClean="0">
                <a:solidFill>
                  <a:schemeClr val="bg1"/>
                </a:solidFill>
              </a:rPr>
              <a:t>analysis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It supports doctors by offering a second opinion based on data-driven </a:t>
            </a:r>
            <a:r>
              <a:rPr lang="en-US" sz="2400" dirty="0" smtClean="0">
                <a:solidFill>
                  <a:schemeClr val="bg1"/>
                </a:solidFill>
              </a:rPr>
              <a:t>insights. It </a:t>
            </a:r>
            <a:r>
              <a:rPr lang="en-US" sz="2400" dirty="0">
                <a:solidFill>
                  <a:schemeClr val="bg1"/>
                </a:solidFill>
              </a:rPr>
              <a:t>helps improve patient outcomes through faster decision-making and timely medical intervention.</a:t>
            </a:r>
          </a:p>
          <a:p>
            <a:pPr lvl="0"/>
            <a:endParaRPr lang="en-US" sz="2400" dirty="0">
              <a:solidFill>
                <a:schemeClr val="bg1"/>
              </a:solidFill>
              <a:latin typeface="Futura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783</Words>
  <Application>Microsoft Office PowerPoint</Application>
  <PresentationFormat>Custom</PresentationFormat>
  <Paragraphs>138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Calibri</vt:lpstr>
      <vt:lpstr>Canva Sans Bold Italics</vt:lpstr>
      <vt:lpstr>MS Mincho</vt:lpstr>
      <vt:lpstr>Times New Roman</vt:lpstr>
      <vt:lpstr>Canva Sans Bold</vt:lpstr>
      <vt:lpstr>Futura</vt:lpstr>
      <vt:lpstr>Arial</vt:lpstr>
      <vt:lpstr>Canva Sans</vt:lpstr>
      <vt:lpstr>Futura Ultra-Bold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AKTI (1).pdf</dc:title>
  <cp:lastModifiedBy>Faisal khan</cp:lastModifiedBy>
  <cp:revision>16</cp:revision>
  <dcterms:created xsi:type="dcterms:W3CDTF">2006-08-16T00:00:00Z</dcterms:created>
  <dcterms:modified xsi:type="dcterms:W3CDTF">2025-12-12T16:35:55Z</dcterms:modified>
  <dc:identifier>DAGudNapR90</dc:identifier>
</cp:coreProperties>
</file>